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6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72C"/>
    <a:srgbClr val="45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3C495-4F35-40F6-888D-1F60A28EC2BA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E8FC9-6BB7-49D5-AB2E-3BBB02C5D1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88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Je mag deze fotopagina verwijderen als je deze overbodig vindt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15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F782-CA00-F8D6-5DF8-4B56CAC6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EDD807C-37AE-6446-2285-3CFFC207C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8039611-5E33-930C-633C-AD97253DF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14476E-6279-D805-1E9C-14096BF60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26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C2ED5-5D1D-3BA0-B5A0-65A8AEE7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DACBE4-45A7-A599-FA71-3E4D2069C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7A9204-0C99-72CB-40DC-57EB2306E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0B01A7-C53D-F791-D731-80C639A49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8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CAAEF-4C8D-AEC4-2552-409D8502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BFBE582-63D6-8CFF-0D3F-BBE82B450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0476A3E-8FE7-D25E-9741-F96A9FBC3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9813EA-E1CB-7D9A-E7EE-94FB02B1F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312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77C2-BB9C-5603-91BF-301C3BB1E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E7BCE5C-3584-4F3A-6A19-FE0444BD3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85A1A6-E2DE-CE0E-CD50-C315F4136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A5932C-E1AF-64DD-3F07-EA870A149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63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2DA8-BE77-0C5F-72A0-0FD1E90C9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F79D11-BA19-039B-2525-5F0BC4365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824DF88-AF88-7EBC-1C6A-35C724452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8A0F09-1B5C-E803-96CD-D4729313E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059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7E2D-407C-FE71-D49F-0C4A1A3FF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76133C0-2CF9-BD66-BE05-65C9FA1F1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9853101-6D6F-64DF-BD07-CBFA92AF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EEFAC3-D8FE-46E5-85FE-50F1652D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93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311A0-98EF-FDC9-4A92-B962FEB39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562334-81B6-A2C2-72FB-5535BDD67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A94B43-4B65-E38B-1D9E-760FC417B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4E6A21-AEC1-646C-793A-3DF215837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15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3B67-E064-D600-BCA9-A80FDDCF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4469A8-2989-DF49-D805-A8ABDB992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E7D65A-772F-1D19-6687-7C6DF7848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Kies invoegen ‘nieuwe dia’ om meer dia’s toe te voegen en selecteer het model dat je nodig hebt. Voeg via de snelkoppelingen eventueel tabellen, schema’s of diagrammen toe.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BCE73C-3391-0D40-72EF-43AB029C7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E8FC9-6BB7-49D5-AB2E-3BBB02C5D15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99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1008D-86FF-3F2E-994C-BCFA9E814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DD44B7-686D-33ED-8DC8-8A6A496F9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455E07-B945-2C81-F6DC-C6B56D74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D0D8BF-7B7C-718C-B860-3AE08125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F14973-91E6-1B87-0805-7A709DC4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5D6057-D9AE-B889-2B6E-1BC9FBD17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7219" y="4361884"/>
            <a:ext cx="28775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67304-1D20-D5A2-AF50-0731A604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5D2669-17FE-0236-7F40-38978FB2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FC47B-2437-B8F0-8F5D-F3799924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34B847-DC8B-474E-8D41-2A732EF8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CE7955-173C-F8C5-CA02-DC306C67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44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9B8CD4-B3B6-BFE9-C249-C3B4FCD1E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CA9BAA-E6F7-33E8-68A9-A55F0E9D2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96A97D-5DB2-A2B2-DFA9-D0B58762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B88DAE-A731-9A97-00F0-9D38C5F6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7610B8-F554-BB2F-122A-3222770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64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29562-19F4-A633-D70B-44C4FE56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C78AEF-4321-2410-908A-AE4280E5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A88C68-B5A2-589E-8184-72D767E4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1C943-61CE-1FCB-D5EA-9A8BDC92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3DD128-DE80-B1B9-E82A-A344E4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CB16B-BED2-5919-AB81-47BA2FD0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7C0CD9-28AB-38E8-C6E4-D76F4DFA5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616815-FF56-FF2E-8ED6-BEB951F7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D394C-2ACB-0421-973A-B1E4928A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9EFE4-3C1C-0C6A-8EA6-D16F6E04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57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949CB-9580-3CA9-BAF3-7099757A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CDE6F-64EA-0150-9B74-62BF80B1F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4EFC35-9378-70EA-090C-62DFBA039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E1D6ED-D18B-B4A7-757C-4DA67DFC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673F57-BA30-F296-C4A2-B67F088D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35227D-31F2-796B-891C-6457475B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5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9F93F-4813-7C2C-A384-6C00ACC9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3DBC12-B629-2273-1F0C-E7EDBF9D7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D68734-30E4-34AD-B952-112615D8E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A8E6F8-F97B-1A81-C2CD-6831980D3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7E0BBF-0278-F58D-953F-F6583978A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9F17A9-8C88-C232-A515-75568F5D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C4B179-5773-6195-2992-7BDD8E1F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BCE4AF4-C341-37A3-5ABC-121246CE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4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92B46-C77B-27AF-82DC-A41BF8E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AB72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13EC53-7AD1-D6AA-B453-8ABD2B12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00674C-6067-FB6C-20CA-AA5F97FB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89C5B8-3865-4908-BCC1-860C2987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09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43DEA5-E000-EE5E-970C-E9FE42C3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C20A68-4575-069A-07BB-7E991801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1658F-EFED-01F2-887B-0C1EA5DA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139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D9EFA-02C8-9EB7-2286-C0438DFC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86E8B-4FF7-6413-ABA8-BFFB9FC2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7B25EC-3195-3EA7-EC96-4A2A5AB2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CC76B-9190-0C4B-2D91-B449FAFF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B2C5B2-517B-511A-8FF5-A081311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1F89CA-6DD9-A681-B9F5-8E336E3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72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D56F7-A75A-442A-E6B7-FB4EAE00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AC1DE4-1CC4-D3C4-B6BE-05DF827BE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FD6E03-872F-0A35-D135-04FCCDA2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516807-40E9-2AAF-973C-9266E3BA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C075-7F68-4A70-A89E-EC887343B9E6}" type="datetimeFigureOut">
              <a:rPr lang="nl-BE" smtClean="0"/>
              <a:t>4/06/2025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50069F-D8F0-60FA-E0F3-048655C0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61B4C3-00FE-B8EF-B43E-1A865F14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5491DB-86CC-9BC6-3A54-3CD02CAA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A8DAC-720D-586D-2001-021ED380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DBBAF2-6106-2DB3-B040-DD13CA058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2C075-7F68-4A70-A89E-EC887343B9E6}" type="datetimeFigureOut">
              <a:rPr lang="nl-BE" smtClean="0"/>
              <a:t>4/06/2025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3755C-583C-7546-2F63-2A34889CB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549E4A-57A9-9367-602B-7EF03D4E7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DB51A9-CE63-42AD-83F7-CB10F20BF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AB72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ut.verhas@londerzeel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milieu@haviland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erzeel.be/groepsaankoop-laadpal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ww.haviland.be/nl/diensten/milieu/laadpalen/private-groepsaankoop-semi-publieke-laadpal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anderen.be/fiscaal-voordeel-voor-de-plaatsing-van-een-laadst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io.be/nl/subsidies-financiering/ecologiepremi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laanderen.be/clean-power-for-trans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Arbeider, persoon, werkkleding&#10;&#10;Automatisch gegenereerde beschrijving">
            <a:extLst>
              <a:ext uri="{FF2B5EF4-FFF2-40B4-BE49-F238E27FC236}">
                <a16:creationId xmlns:a16="http://schemas.microsoft.com/office/drawing/2014/main" id="{F017D246-E49B-8460-5621-A64A4789F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7984395" y="4220195"/>
            <a:ext cx="4211186" cy="2637805"/>
          </a:xfrm>
          <a:prstGeom prst="rect">
            <a:avLst/>
          </a:prstGeom>
        </p:spPr>
      </p:pic>
      <p:pic>
        <p:nvPicPr>
          <p:cNvPr id="7" name="Afbeelding 6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86ACB4DA-1245-D17C-C0A0-D93A945F6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-1" b="19409"/>
          <a:stretch/>
        </p:blipFill>
        <p:spPr>
          <a:xfrm>
            <a:off x="0" y="0"/>
            <a:ext cx="3421394" cy="1879940"/>
          </a:xfrm>
          <a:prstGeom prst="rect">
            <a:avLst/>
          </a:prstGeom>
        </p:spPr>
      </p:pic>
      <p:pic>
        <p:nvPicPr>
          <p:cNvPr id="9" name="Afbeelding 8" descr="Afbeelding met overdekt, persoon, muur, Menselijk gezicht&#10;&#10;Automatisch gegenereerde beschrijving">
            <a:extLst>
              <a:ext uri="{FF2B5EF4-FFF2-40B4-BE49-F238E27FC236}">
                <a16:creationId xmlns:a16="http://schemas.microsoft.com/office/drawing/2014/main" id="{2131D819-B438-E1A7-463F-20055B135C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86" y="0"/>
            <a:ext cx="2820614" cy="1879940"/>
          </a:xfrm>
          <a:prstGeom prst="rect">
            <a:avLst/>
          </a:prstGeom>
        </p:spPr>
      </p:pic>
      <p:pic>
        <p:nvPicPr>
          <p:cNvPr id="11" name="Afbeelding 10" descr="Afbeelding met buitenshuis, hemel, gebouw, raam&#10;&#10;Automatisch gegenereerde beschrijving">
            <a:extLst>
              <a:ext uri="{FF2B5EF4-FFF2-40B4-BE49-F238E27FC236}">
                <a16:creationId xmlns:a16="http://schemas.microsoft.com/office/drawing/2014/main" id="{10420DC0-0248-C428-2566-21B32B5AAC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b="2546"/>
          <a:stretch/>
        </p:blipFill>
        <p:spPr>
          <a:xfrm>
            <a:off x="9371902" y="1996165"/>
            <a:ext cx="2820098" cy="2105709"/>
          </a:xfrm>
          <a:prstGeom prst="rect">
            <a:avLst/>
          </a:prstGeom>
        </p:spPr>
      </p:pic>
      <p:pic>
        <p:nvPicPr>
          <p:cNvPr id="16" name="Afbeelding 15" descr="Afbeelding met buitenshuis, gebouw, klok, hemel&#10;&#10;Automatisch gegenereerde beschrijving">
            <a:extLst>
              <a:ext uri="{FF2B5EF4-FFF2-40B4-BE49-F238E27FC236}">
                <a16:creationId xmlns:a16="http://schemas.microsoft.com/office/drawing/2014/main" id="{FEEC8136-98CF-984D-2C79-BF7C51651A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56" y="-58888"/>
            <a:ext cx="2777598" cy="4166396"/>
          </a:xfrm>
          <a:prstGeom prst="rect">
            <a:avLst/>
          </a:prstGeom>
        </p:spPr>
      </p:pic>
      <p:pic>
        <p:nvPicPr>
          <p:cNvPr id="18" name="Afbeelding 17" descr="Afbeelding met buitenshuis, gras, boom, water&#10;&#10;Automatisch gegenereerde beschrijving">
            <a:extLst>
              <a:ext uri="{FF2B5EF4-FFF2-40B4-BE49-F238E27FC236}">
                <a16:creationId xmlns:a16="http://schemas.microsoft.com/office/drawing/2014/main" id="{307CB5A2-75C1-C207-2062-4F1A1C435B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b="12772"/>
          <a:stretch/>
        </p:blipFill>
        <p:spPr>
          <a:xfrm>
            <a:off x="0" y="1996165"/>
            <a:ext cx="3421394" cy="2105709"/>
          </a:xfrm>
          <a:prstGeom prst="rect">
            <a:avLst/>
          </a:prstGeom>
        </p:spPr>
      </p:pic>
      <p:pic>
        <p:nvPicPr>
          <p:cNvPr id="20" name="Afbeelding 19" descr="Afbeelding met buitenshuis, boom, gebouw, raam&#10;&#10;Automatisch gegenereerde beschrijving">
            <a:extLst>
              <a:ext uri="{FF2B5EF4-FFF2-40B4-BE49-F238E27FC236}">
                <a16:creationId xmlns:a16="http://schemas.microsoft.com/office/drawing/2014/main" id="{2F4D39BD-A220-019A-606E-6C172EAD95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26" y="6310"/>
            <a:ext cx="2820098" cy="188006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5AF797B-23C0-5F14-D7BF-FFF93F38EE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7059"/>
          <a:stretch/>
        </p:blipFill>
        <p:spPr>
          <a:xfrm>
            <a:off x="4467071" y="4213885"/>
            <a:ext cx="3398084" cy="263780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2CD62DD-EC29-2ADC-EC8C-C2B411A0BA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5971" y="2251138"/>
            <a:ext cx="2485808" cy="1595762"/>
          </a:xfrm>
          <a:prstGeom prst="rect">
            <a:avLst/>
          </a:prstGeom>
        </p:spPr>
      </p:pic>
      <p:pic>
        <p:nvPicPr>
          <p:cNvPr id="27" name="Afbeelding 26" descr="Afbeelding met buitenshuis, wiel, hemel, gebouw&#10;&#10;Automatisch gegenereerde beschrijving">
            <a:extLst>
              <a:ext uri="{FF2B5EF4-FFF2-40B4-BE49-F238E27FC236}">
                <a16:creationId xmlns:a16="http://schemas.microsoft.com/office/drawing/2014/main" id="{7001CEA5-2678-1BFC-6C7F-11A1D5F01B5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5277" r="50" b="5420"/>
          <a:stretch/>
        </p:blipFill>
        <p:spPr>
          <a:xfrm>
            <a:off x="0" y="4218098"/>
            <a:ext cx="4351412" cy="26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1BEAFF-F19B-6AE8-8124-1A25D349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140B3-FA9F-E283-A76C-0CE2AEF4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64FA56-85C4-3FA2-F820-3637C879D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10454640" cy="525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Vragen, meer info…?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Lut Verhas</a:t>
            </a:r>
          </a:p>
          <a:p>
            <a:pPr marL="457200" lvl="1" indent="0">
              <a:buNone/>
            </a:pPr>
            <a:r>
              <a:rPr lang="nl-BE" dirty="0"/>
              <a:t>Duurzaamheidsambtenaar </a:t>
            </a:r>
          </a:p>
          <a:p>
            <a:pPr marL="457200" lvl="1" indent="0">
              <a:buNone/>
            </a:pPr>
            <a:r>
              <a:rPr lang="nl-BE" dirty="0">
                <a:hlinkClick r:id="rId3"/>
              </a:rPr>
              <a:t>lut.verhas@londerzeel.be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Hana Mertens</a:t>
            </a:r>
          </a:p>
          <a:p>
            <a:pPr marL="457200" lvl="1" indent="0">
              <a:buNone/>
            </a:pPr>
            <a:r>
              <a:rPr lang="nl-BE" dirty="0"/>
              <a:t>Milieudeskundige</a:t>
            </a:r>
          </a:p>
          <a:p>
            <a:pPr marL="457200" lvl="1" indent="0">
              <a:buNone/>
            </a:pPr>
            <a:r>
              <a:rPr lang="nl-BE" dirty="0">
                <a:hlinkClick r:id="rId4"/>
              </a:rPr>
              <a:t>milieu@haviland.be</a:t>
            </a:r>
            <a:r>
              <a:rPr lang="nl-BE" dirty="0"/>
              <a:t> </a:t>
            </a:r>
          </a:p>
        </p:txBody>
      </p:sp>
      <p:pic>
        <p:nvPicPr>
          <p:cNvPr id="9" name="Afbeelding 8" descr="Afbeelding met handschrift, kalligrafie, zwart-wit, tekst&#10;&#10;Door AI gegenereerde inhoud is mogelijk onjuist.">
            <a:extLst>
              <a:ext uri="{FF2B5EF4-FFF2-40B4-BE49-F238E27FC236}">
                <a16:creationId xmlns:a16="http://schemas.microsoft.com/office/drawing/2014/main" id="{0ACA4988-C6BE-9D23-B9DC-BD5E8DB340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40" y="2172452"/>
            <a:ext cx="2283172" cy="146886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B03A630-2B84-5305-9C50-10F43BDA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34" y="4123082"/>
            <a:ext cx="1652815" cy="14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437D7E2-627A-AA30-B93E-807ABECE2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9BED9CC-FD94-041F-7930-B97E55C94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Gemeente Londerzeel  </a:t>
            </a:r>
            <a:r>
              <a:rPr lang="nl-NL" dirty="0" err="1"/>
              <a:t>ism</a:t>
            </a:r>
            <a:r>
              <a:rPr lang="nl-NL" dirty="0"/>
              <a:t> </a:t>
            </a:r>
            <a:r>
              <a:rPr lang="nl-NL" dirty="0" err="1"/>
              <a:t>Haviland</a:t>
            </a:r>
            <a:r>
              <a:rPr lang="nl-NL" dirty="0"/>
              <a:t> Intercommunale</a:t>
            </a:r>
            <a:endParaRPr lang="nl-BE" dirty="0"/>
          </a:p>
          <a:p>
            <a:endParaRPr lang="nl-BE" dirty="0"/>
          </a:p>
        </p:txBody>
      </p:sp>
      <p:pic>
        <p:nvPicPr>
          <p:cNvPr id="3" name="Afbeelding 2" descr="Afbeelding met Graphics, schermopname, grafische vormgeving, Lettertype&#10;&#10;Door AI gegenereerde inhoud is mogelijk onjuist.">
            <a:extLst>
              <a:ext uri="{FF2B5EF4-FFF2-40B4-BE49-F238E27FC236}">
                <a16:creationId xmlns:a16="http://schemas.microsoft.com/office/drawing/2014/main" id="{FB1FA9AC-3EAD-6E30-296B-2B6456FB6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1" y="0"/>
            <a:ext cx="5231219" cy="26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4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51C486-4ED1-10A6-7BC6-6FCD20A9A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B0EB7-F2E2-07BC-0E4B-FE3F2DA1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E52616-CBFB-1416-EDA1-1C6314B9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l-BE" dirty="0"/>
              <a:t>Deelnemende gemeenten:</a:t>
            </a:r>
          </a:p>
          <a:p>
            <a:pPr marL="800100" lvl="1" indent="-342900"/>
            <a:r>
              <a:rPr lang="nl-BE" sz="2800" u="sng" dirty="0"/>
              <a:t>Londerzeel</a:t>
            </a:r>
          </a:p>
          <a:p>
            <a:pPr marL="800100" lvl="1" indent="-342900"/>
            <a:r>
              <a:rPr lang="nl-BE" sz="2800" dirty="0"/>
              <a:t>Sint-Genesius-Rode</a:t>
            </a:r>
          </a:p>
          <a:p>
            <a:pPr marL="800100" lvl="1" indent="-342900"/>
            <a:r>
              <a:rPr lang="nl-BE" sz="2800" dirty="0"/>
              <a:t>Kampenhout</a:t>
            </a:r>
          </a:p>
          <a:p>
            <a:pPr marL="800100" lvl="1" indent="-342900"/>
            <a:r>
              <a:rPr lang="nl-BE" sz="2800" dirty="0"/>
              <a:t>Pepingen</a:t>
            </a:r>
          </a:p>
          <a:p>
            <a:endParaRPr lang="nl-BE" dirty="0"/>
          </a:p>
          <a:p>
            <a:r>
              <a:rPr lang="nl-BE" dirty="0"/>
              <a:t>Voor wie?</a:t>
            </a:r>
          </a:p>
          <a:p>
            <a:pPr marL="800100" lvl="1" indent="-342900"/>
            <a:r>
              <a:rPr lang="nl-BE" sz="2800" dirty="0"/>
              <a:t>Particulieren</a:t>
            </a:r>
          </a:p>
          <a:p>
            <a:pPr marL="800100" lvl="1" indent="-342900"/>
            <a:r>
              <a:rPr lang="nl-BE" sz="2800" dirty="0"/>
              <a:t>Bedrijven </a:t>
            </a:r>
          </a:p>
          <a:p>
            <a:endParaRPr lang="nl-BE" dirty="0"/>
          </a:p>
        </p:txBody>
      </p:sp>
      <p:pic>
        <p:nvPicPr>
          <p:cNvPr id="4" name="Tijdelijke aanduiding voor inhoud 4" descr="Afbeelding met tekst, kaart&#10;&#10;Door AI gegenereerde inhoud is mogelijk onjuist.">
            <a:extLst>
              <a:ext uri="{FF2B5EF4-FFF2-40B4-BE49-F238E27FC236}">
                <a16:creationId xmlns:a16="http://schemas.microsoft.com/office/drawing/2014/main" id="{F55E10EB-6BE6-DC08-E755-2FA02F168A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5" r="1360" b="2"/>
          <a:stretch>
            <a:fillRect/>
          </a:stretch>
        </p:blipFill>
        <p:spPr>
          <a:xfrm>
            <a:off x="6172202" y="1825625"/>
            <a:ext cx="518159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14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55C24-2A2A-4108-40BF-D3A677B1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4FCFE-E1C1-DB50-8700-C3F6D78B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pic>
        <p:nvPicPr>
          <p:cNvPr id="5" name="Afbeelding 4" descr="Oplader voor elektrische auto">
            <a:extLst>
              <a:ext uri="{FF2B5EF4-FFF2-40B4-BE49-F238E27FC236}">
                <a16:creationId xmlns:a16="http://schemas.microsoft.com/office/drawing/2014/main" id="{40EBA16E-55F5-950F-A504-84B59031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13" b="-1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3085AAF8-2EA5-CB4F-8D5B-3D9B2BFB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l-BE" dirty="0"/>
              <a:t>Voordelen groepsaankoop:</a:t>
            </a:r>
          </a:p>
          <a:p>
            <a:pPr marL="800100" lvl="1" indent="-342900"/>
            <a:r>
              <a:rPr lang="nl-BE" sz="2800" dirty="0"/>
              <a:t>Voordelige prijzen</a:t>
            </a:r>
          </a:p>
          <a:p>
            <a:pPr marL="800100" lvl="1" indent="-342900"/>
            <a:r>
              <a:rPr lang="nl-BE" sz="2800" dirty="0"/>
              <a:t>Infoavonden</a:t>
            </a:r>
          </a:p>
          <a:p>
            <a:pPr marL="800100" lvl="1" indent="-342900"/>
            <a:r>
              <a:rPr lang="nl-BE" sz="2800" dirty="0"/>
              <a:t>Sensibilisering</a:t>
            </a:r>
          </a:p>
          <a:p>
            <a:pPr marL="800100" lvl="1" indent="-342900"/>
            <a:r>
              <a:rPr lang="nl-BE" sz="2800" dirty="0"/>
              <a:t>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45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77ED6-C5BE-AEE7-69E2-F48DDAB44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F7B93-350B-0003-975F-0815F244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B7FBD0-AA00-625E-E3F7-ABBA8565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881" y="1500188"/>
            <a:ext cx="11999119" cy="5357812"/>
          </a:xfrm>
        </p:spPr>
        <p:txBody>
          <a:bodyPr>
            <a:normAutofit lnSpcReduction="10000"/>
          </a:bodyPr>
          <a:lstStyle/>
          <a:p>
            <a:r>
              <a:rPr lang="nl-BE" dirty="0"/>
              <a:t>Verloop</a:t>
            </a:r>
          </a:p>
          <a:p>
            <a:pPr marL="457200" lvl="1" indent="0">
              <a:buClr>
                <a:srgbClr val="2E1C45"/>
              </a:buClr>
              <a:buNone/>
            </a:pPr>
            <a:r>
              <a:rPr lang="nl-BE" sz="2000" dirty="0"/>
              <a:t>Oproep aanmelden geïnteresseerden </a:t>
            </a:r>
          </a:p>
          <a:p>
            <a:pPr marL="457200" lvl="1" indent="0">
              <a:buClr>
                <a:srgbClr val="2E1C45"/>
              </a:buClr>
              <a:buNone/>
            </a:pPr>
            <a:r>
              <a:rPr lang="nl-BE" sz="2000" dirty="0"/>
              <a:t>Stuurgroep </a:t>
            </a:r>
            <a:r>
              <a:rPr lang="nl-BE" sz="2000" dirty="0">
                <a:sym typeface="Wingdings" panose="05000000000000000000" pitchFamily="2" charset="2"/>
              </a:rPr>
              <a:t> opmaak prijsvraag</a:t>
            </a:r>
          </a:p>
          <a:p>
            <a:pPr marL="457200" lvl="1" indent="0">
              <a:buClr>
                <a:srgbClr val="2E1C45"/>
              </a:buClr>
              <a:buNone/>
            </a:pPr>
            <a:r>
              <a:rPr lang="nl-BE" sz="2000" dirty="0">
                <a:sym typeface="Wingdings" panose="05000000000000000000" pitchFamily="2" charset="2"/>
              </a:rPr>
              <a:t>Stuurgroep  evaluatie offertes + keuze aanbieder – </a:t>
            </a:r>
            <a:r>
              <a:rPr lang="nl-BE" sz="2000" b="1" dirty="0">
                <a:solidFill>
                  <a:srgbClr val="EAB72C"/>
                </a:solidFill>
                <a:sym typeface="Wingdings" panose="05000000000000000000" pitchFamily="2" charset="2"/>
              </a:rPr>
              <a:t>dinsdag 3 juni</a:t>
            </a:r>
          </a:p>
          <a:p>
            <a:pPr marL="457200" lvl="1" indent="0">
              <a:buClr>
                <a:srgbClr val="2E1C45"/>
              </a:buClr>
              <a:buNone/>
            </a:pPr>
            <a:r>
              <a:rPr lang="nl-BE" sz="2000" dirty="0"/>
              <a:t>Infoavonden met gekozen leverancier</a:t>
            </a:r>
            <a:r>
              <a:rPr lang="nl-BE" sz="2000" dirty="0">
                <a:sym typeface="Wingdings" panose="05000000000000000000" pitchFamily="2" charset="2"/>
              </a:rPr>
              <a:t> </a:t>
            </a:r>
          </a:p>
          <a:p>
            <a:pPr marL="1371600" lvl="3" indent="0">
              <a:buClr>
                <a:srgbClr val="2E1C45"/>
              </a:buClr>
              <a:buNone/>
            </a:pPr>
            <a:r>
              <a:rPr lang="nl-NL" sz="1700" b="1" dirty="0">
                <a:solidFill>
                  <a:srgbClr val="EAB72C"/>
                </a:solidFill>
              </a:rPr>
              <a:t>maandag 16 juni 19u30</a:t>
            </a:r>
          </a:p>
          <a:p>
            <a:pPr marL="1371600" lvl="3" indent="0">
              <a:buClr>
                <a:srgbClr val="2E1C45"/>
              </a:buClr>
              <a:buNone/>
            </a:pPr>
            <a:r>
              <a:rPr lang="nl-BE" sz="1700" b="1" dirty="0">
                <a:solidFill>
                  <a:srgbClr val="EAB72C"/>
                </a:solidFill>
                <a:sym typeface="Wingdings" panose="05000000000000000000" pitchFamily="2" charset="2"/>
              </a:rPr>
              <a:t>Administratief Centrum, </a:t>
            </a:r>
            <a:r>
              <a:rPr lang="nl-BE" sz="1700" b="1" dirty="0" err="1">
                <a:solidFill>
                  <a:srgbClr val="EAB72C"/>
                </a:solidFill>
                <a:sym typeface="Wingdings" panose="05000000000000000000" pitchFamily="2" charset="2"/>
              </a:rPr>
              <a:t>Brusselsestraat</a:t>
            </a:r>
            <a:r>
              <a:rPr lang="nl-BE" sz="1700" b="1" dirty="0">
                <a:solidFill>
                  <a:srgbClr val="EAB72C"/>
                </a:solidFill>
                <a:sym typeface="Wingdings" panose="05000000000000000000" pitchFamily="2" charset="2"/>
              </a:rPr>
              <a:t> 25</a:t>
            </a:r>
            <a:endParaRPr lang="nl-NL" sz="1700" b="1" dirty="0">
              <a:solidFill>
                <a:srgbClr val="EAB72C"/>
              </a:solidFill>
            </a:endParaRPr>
          </a:p>
          <a:p>
            <a:pPr marL="1371600" lvl="3" indent="0">
              <a:buClr>
                <a:srgbClr val="2E1C45"/>
              </a:buClr>
              <a:buNone/>
            </a:pPr>
            <a:r>
              <a:rPr lang="nl-NL" sz="1700" b="1" dirty="0">
                <a:solidFill>
                  <a:srgbClr val="EAB72C"/>
                </a:solidFill>
              </a:rPr>
              <a:t>Inschrijven vooraf QR code </a:t>
            </a:r>
          </a:p>
          <a:p>
            <a:pPr marL="457200" lvl="1" indent="0">
              <a:buClr>
                <a:srgbClr val="2E1C45"/>
              </a:buClr>
              <a:buNone/>
            </a:pPr>
            <a:endParaRPr lang="nl-NL" sz="2000" b="1" dirty="0">
              <a:solidFill>
                <a:srgbClr val="00A58E"/>
              </a:solidFill>
            </a:endParaRPr>
          </a:p>
          <a:p>
            <a:pPr>
              <a:buClr>
                <a:srgbClr val="2E1C45"/>
              </a:buClr>
            </a:pPr>
            <a:r>
              <a:rPr lang="nl-BE" dirty="0"/>
              <a:t>Bij interesse </a:t>
            </a:r>
            <a:r>
              <a:rPr lang="nl-BE" sz="2400" dirty="0"/>
              <a:t>krijg je na aanmelding een persoonlijke offerte</a:t>
            </a:r>
          </a:p>
          <a:p>
            <a:pPr marL="914400" lvl="2" indent="0">
              <a:buClr>
                <a:srgbClr val="2E1C45"/>
              </a:buClr>
              <a:buNone/>
            </a:pPr>
            <a:r>
              <a:rPr lang="nl-BE" sz="1900" b="1" dirty="0">
                <a:solidFill>
                  <a:srgbClr val="EAB72C"/>
                </a:solidFill>
                <a:sym typeface="Wingdings" panose="05000000000000000000" pitchFamily="2" charset="2"/>
              </a:rPr>
              <a:t>Aanvragen offerte vanaf 5 juni tem 30 november 2025</a:t>
            </a:r>
          </a:p>
          <a:p>
            <a:pPr marL="914400" lvl="2" indent="0">
              <a:buClr>
                <a:srgbClr val="2E1C45"/>
              </a:buClr>
              <a:buNone/>
            </a:pPr>
            <a:r>
              <a:rPr lang="nl-BE" sz="1900" dirty="0">
                <a:hlinkClick r:id="rId3"/>
              </a:rPr>
              <a:t>https://www.londerzeel.be/groepsaankoop-laadpalen</a:t>
            </a:r>
            <a:r>
              <a:rPr lang="nl-BE" sz="1900" dirty="0"/>
              <a:t> </a:t>
            </a:r>
          </a:p>
          <a:p>
            <a:pPr marL="914400" lvl="2" indent="0">
              <a:buClr>
                <a:srgbClr val="2E1C45"/>
              </a:buClr>
              <a:buNone/>
            </a:pPr>
            <a:r>
              <a:rPr lang="nl-BE" sz="1900" dirty="0">
                <a:hlinkClick r:id="rId4"/>
              </a:rPr>
              <a:t>https://www.haviland.be/nl/diensten/milieu/laadpalen/private-groepsaankoop-semi-publieke-laadpalen</a:t>
            </a:r>
            <a:endParaRPr lang="nl-BE" sz="1900" dirty="0"/>
          </a:p>
          <a:p>
            <a:pPr marL="457200" lvl="1" indent="0">
              <a:buClr>
                <a:srgbClr val="2E1C45"/>
              </a:buClr>
              <a:buNone/>
            </a:pPr>
            <a:endParaRPr lang="nl-BE" sz="2000" dirty="0"/>
          </a:p>
          <a:p>
            <a:pPr>
              <a:buClr>
                <a:srgbClr val="2E1C45"/>
              </a:buClr>
            </a:pPr>
            <a:r>
              <a:rPr lang="nl-BE" dirty="0">
                <a:solidFill>
                  <a:schemeClr val="bg1"/>
                </a:solidFill>
              </a:rPr>
              <a:t>Plaatsen laadpaal</a:t>
            </a:r>
          </a:p>
          <a:p>
            <a:pPr marL="742950" indent="-742950">
              <a:buClr>
                <a:srgbClr val="2E1C45"/>
              </a:buClr>
              <a:buFont typeface="+mj-lt"/>
              <a:buAutoNum type="arabicPeriod"/>
            </a:pPr>
            <a:endParaRPr lang="nl-NL" sz="2800" b="1" dirty="0">
              <a:solidFill>
                <a:srgbClr val="00A58E"/>
              </a:solidFill>
            </a:endParaRPr>
          </a:p>
          <a:p>
            <a:pPr marL="0" indent="0">
              <a:buClr>
                <a:srgbClr val="2E1C45"/>
              </a:buClr>
              <a:buNone/>
            </a:pPr>
            <a:endParaRPr lang="nl-NL" sz="2800" b="1" dirty="0">
              <a:solidFill>
                <a:srgbClr val="00A58E"/>
              </a:solidFill>
            </a:endParaRPr>
          </a:p>
          <a:p>
            <a:endParaRPr lang="nl-BE" dirty="0"/>
          </a:p>
        </p:txBody>
      </p:sp>
      <p:pic>
        <p:nvPicPr>
          <p:cNvPr id="4" name="Afbeelding 3" descr="QR-code">
            <a:extLst>
              <a:ext uri="{FF2B5EF4-FFF2-40B4-BE49-F238E27FC236}">
                <a16:creationId xmlns:a16="http://schemas.microsoft.com/office/drawing/2014/main" id="{EF2BE59F-4F56-D155-F4CF-DF80D09EA7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6" y="452438"/>
            <a:ext cx="2541814" cy="254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9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33CC1F4-8E11-B21B-0955-CE7DEE40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7408B-A72D-AC63-A5F3-C0E8034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98BF05-3316-2079-509F-4100A5B00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10454640" cy="5250180"/>
          </a:xfrm>
        </p:spPr>
        <p:txBody>
          <a:bodyPr>
            <a:normAutofit fontScale="62500" lnSpcReduction="20000"/>
          </a:bodyPr>
          <a:lstStyle/>
          <a:p>
            <a:r>
              <a:rPr lang="nl-BE" dirty="0"/>
              <a:t>Welke verplichtingen zijn er voor laadpunten op parkings?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>
                <a:sym typeface="Wingdings" panose="05000000000000000000" pitchFamily="2" charset="2"/>
              </a:rPr>
              <a:t> Verplichtingen zijn het gevolg van de Vlaamse omzetting van de Europese Richtlijn over de Energieprestatie van Gebouwen.</a:t>
            </a: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7F5079-163A-7EE9-CD74-0CD3F392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93" y="1813561"/>
            <a:ext cx="9149776" cy="402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40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2A34A2-0A5D-7C70-DE3B-2A10E387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F7D49-EFE2-53ED-C121-77DCC4F9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CDA199-EB2D-5F3B-D3B9-E60FD779A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10454640" cy="5250180"/>
          </a:xfrm>
        </p:spPr>
        <p:txBody>
          <a:bodyPr>
            <a:normAutofit/>
          </a:bodyPr>
          <a:lstStyle/>
          <a:p>
            <a:r>
              <a:rPr lang="nl-BE" dirty="0"/>
              <a:t>Fiscaal voordeel voor de plaatsing van een laadstation:</a:t>
            </a:r>
          </a:p>
          <a:p>
            <a:pPr lvl="1"/>
            <a:r>
              <a:rPr lang="nl-NL" dirty="0"/>
              <a:t>Om het gebruik van elektrische voertuigen te stimuleren, voorziet de federale overheid in fiscale voordelen voor investeringen in de installatie van laadstations.</a:t>
            </a:r>
            <a:endParaRPr lang="nl-BE" dirty="0"/>
          </a:p>
          <a:p>
            <a:r>
              <a:rPr lang="nl-BE" dirty="0"/>
              <a:t>Fiscale aftrek:</a:t>
            </a:r>
          </a:p>
          <a:p>
            <a:pPr lvl="1"/>
            <a:r>
              <a:rPr lang="nl-BE" dirty="0"/>
              <a:t>Tem 2029 </a:t>
            </a:r>
            <a:r>
              <a:rPr lang="nl-BE" dirty="0">
                <a:sym typeface="Wingdings" panose="05000000000000000000" pitchFamily="2" charset="2"/>
              </a:rPr>
              <a:t> installatiekosten van een laadstation 100% fiscaal aftrekbaar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Vanaf 2030 Fiscale </a:t>
            </a:r>
            <a:r>
              <a:rPr lang="nl-BE" dirty="0" err="1">
                <a:sym typeface="Wingdings" panose="05000000000000000000" pitchFamily="2" charset="2"/>
              </a:rPr>
              <a:t>atrek</a:t>
            </a:r>
            <a:r>
              <a:rPr lang="nl-BE" dirty="0">
                <a:sym typeface="Wingdings" panose="05000000000000000000" pitchFamily="2" charset="2"/>
              </a:rPr>
              <a:t> wordt verlaagd naar 75% en stemt overeen met het aftrekpercentage dat van toepassing is op een elektrisch voertuig</a:t>
            </a: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Fiscale aftrek percentages zijn van toepassing op zowel aankoop, lease of huur van een laadstation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951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7750B5-27B2-455E-BC15-BECB0617F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5A555-79EE-9F85-44EA-563B521D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513708-EA7E-F91A-21F2-BD838F1E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10454640" cy="5250180"/>
          </a:xfrm>
        </p:spPr>
        <p:txBody>
          <a:bodyPr>
            <a:normAutofit/>
          </a:bodyPr>
          <a:lstStyle/>
          <a:p>
            <a:r>
              <a:rPr lang="nl-BE" dirty="0"/>
              <a:t>Voorwaarden fiscaal voordeel voor de plaatsing van een laadstation:</a:t>
            </a:r>
          </a:p>
          <a:p>
            <a:pPr lvl="1"/>
            <a:r>
              <a:rPr lang="nl-BE" dirty="0"/>
              <a:t>Het laadstation moet in nieuwe staat gekocht of tot stand gebracht zijn</a:t>
            </a:r>
          </a:p>
          <a:p>
            <a:pPr lvl="1"/>
            <a:r>
              <a:rPr lang="nl-BE" dirty="0"/>
              <a:t>Het laadstation moet toegankelijk zijn voor het publiek</a:t>
            </a:r>
          </a:p>
          <a:p>
            <a:pPr lvl="2"/>
            <a:r>
              <a:rPr lang="nl-BE" dirty="0"/>
              <a:t>Het laadstation moet vrij toegankelijk zijn ofwel binnen ofwel buiten de normale openingstijden van de onderneming</a:t>
            </a:r>
          </a:p>
          <a:p>
            <a:pPr lvl="1"/>
            <a:r>
              <a:rPr lang="nl-BE" dirty="0"/>
              <a:t>Het laadstation moet intelligent zijn = laadtijd en laadvermogen moeten door een energiebeheerssysteem gestuurd kunnen worden</a:t>
            </a:r>
          </a:p>
          <a:p>
            <a:pPr lvl="1"/>
            <a:endParaRPr lang="nl-BE" dirty="0"/>
          </a:p>
          <a:p>
            <a:r>
              <a:rPr lang="nl-BE" dirty="0"/>
              <a:t>Meer info op: </a:t>
            </a:r>
            <a:r>
              <a:rPr lang="nl-BE" dirty="0">
                <a:hlinkClick r:id="rId3"/>
              </a:rPr>
              <a:t>www.vlaanderen.be/fiscaal-voordeel-voor-de-plaatsing-van-een-laadstation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830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7B4775-AB2F-6033-F872-6465EFF9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AE9F8-6DC4-C240-E845-CF723C80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Samenaankoop laadpalen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7F801A-6384-B600-D57F-1A9DEE0C0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10454640" cy="5250180"/>
          </a:xfrm>
        </p:spPr>
        <p:txBody>
          <a:bodyPr>
            <a:normAutofit/>
          </a:bodyPr>
          <a:lstStyle/>
          <a:p>
            <a:r>
              <a:rPr lang="nl-BE" dirty="0"/>
              <a:t>Andere voordelen en subsidies:</a:t>
            </a:r>
          </a:p>
          <a:p>
            <a:pPr lvl="1"/>
            <a:r>
              <a:rPr lang="nl-BE" dirty="0"/>
              <a:t>Ecologiepremie+</a:t>
            </a:r>
          </a:p>
          <a:p>
            <a:pPr lvl="2"/>
            <a:r>
              <a:rPr lang="nl-BE" dirty="0">
                <a:hlinkClick r:id="rId3"/>
              </a:rPr>
              <a:t>https://www.vlaio.be/nl/subsidies-financiering/ecologiepremie</a:t>
            </a:r>
            <a:endParaRPr lang="nl-BE" dirty="0"/>
          </a:p>
          <a:p>
            <a:pPr lvl="1"/>
            <a:r>
              <a:rPr lang="nl-BE" dirty="0"/>
              <a:t>Clean Power </a:t>
            </a:r>
            <a:r>
              <a:rPr lang="nl-BE" dirty="0" err="1"/>
              <a:t>for</a:t>
            </a:r>
            <a:r>
              <a:rPr lang="nl-BE" dirty="0"/>
              <a:t> Transport (CPT)</a:t>
            </a:r>
          </a:p>
          <a:p>
            <a:pPr lvl="2"/>
            <a:r>
              <a:rPr lang="nl-BE" dirty="0"/>
              <a:t>Subsidies Vlaamse Overheid aan ondernemingen die een bepaald type laadinfrastructuur plaatsen.</a:t>
            </a:r>
          </a:p>
          <a:p>
            <a:pPr lvl="2"/>
            <a:r>
              <a:rPr lang="nl-BE" dirty="0">
                <a:hlinkClick r:id="rId4"/>
              </a:rPr>
              <a:t>https://www.vlaanderen.be/clean-power-for-transport</a:t>
            </a:r>
            <a:endParaRPr lang="nl-BE" dirty="0"/>
          </a:p>
          <a:p>
            <a:r>
              <a:rPr lang="nl-BE" dirty="0" err="1"/>
              <a:t>Ecoboost</a:t>
            </a:r>
            <a:r>
              <a:rPr lang="nl-BE" dirty="0"/>
              <a:t>-lening</a:t>
            </a:r>
          </a:p>
          <a:p>
            <a:pPr lvl="1"/>
            <a:r>
              <a:rPr lang="nl-BE" dirty="0"/>
              <a:t>Voordelige financiering van bepaalde laadinfrastructuur als KMO</a:t>
            </a:r>
          </a:p>
          <a:p>
            <a:pPr lvl="1"/>
            <a:r>
              <a:rPr lang="nl-BE" dirty="0"/>
              <a:t>https://www.vlaio.be/nl/subsidies-financiering/subsidiedatabank/laadpalen-steun</a:t>
            </a:r>
          </a:p>
        </p:txBody>
      </p:sp>
    </p:spTree>
    <p:extLst>
      <p:ext uri="{BB962C8B-B14F-4D97-AF65-F5344CB8AC3E}">
        <p14:creationId xmlns:p14="http://schemas.microsoft.com/office/powerpoint/2010/main" val="26612772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onderze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EAB72C"/>
      </a:accent1>
      <a:accent2>
        <a:srgbClr val="7DA5CE"/>
      </a:accent2>
      <a:accent3>
        <a:srgbClr val="95C4C6"/>
      </a:accent3>
      <a:accent4>
        <a:srgbClr val="D57657"/>
      </a:accent4>
      <a:accent5>
        <a:srgbClr val="76957B"/>
      </a:accent5>
      <a:accent6>
        <a:srgbClr val="7F7F7F"/>
      </a:accent6>
      <a:hlink>
        <a:srgbClr val="95C4C6"/>
      </a:hlink>
      <a:folHlink>
        <a:srgbClr val="EAB7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sjabloon Londerzeel" id="{7B2F8568-5D94-4BFA-864B-768C76133259}" vid="{41463965-48CA-43FA-88C2-D6C0A4EDC8C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7fdbaa-11c5-4674-9340-347ad28be1b0" xsi:nil="true"/>
    <lcf76f155ced4ddcb4097134ff3c332f xmlns="7a99552a-e814-4c8a-aae9-1b8720b52a6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BF756ECBECF4AA49D41FE0EE0CE67" ma:contentTypeVersion="12" ma:contentTypeDescription="Een nieuw document maken." ma:contentTypeScope="" ma:versionID="b7029e2b2d0cec1be57fee48998b55e8">
  <xsd:schema xmlns:xsd="http://www.w3.org/2001/XMLSchema" xmlns:xs="http://www.w3.org/2001/XMLSchema" xmlns:p="http://schemas.microsoft.com/office/2006/metadata/properties" xmlns:ns2="7a99552a-e814-4c8a-aae9-1b8720b52a62" xmlns:ns3="977fdbaa-11c5-4674-9340-347ad28be1b0" targetNamespace="http://schemas.microsoft.com/office/2006/metadata/properties" ma:root="true" ma:fieldsID="cc8be6c03a416e93db454e22ecd3f04e" ns2:_="" ns3:_="">
    <xsd:import namespace="7a99552a-e814-4c8a-aae9-1b8720b52a62"/>
    <xsd:import namespace="977fdbaa-11c5-4674-9340-347ad28be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9552a-e814-4c8a-aae9-1b8720b52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7e80492-73ee-47c3-9893-2c1713b538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fdbaa-11c5-4674-9340-347ad28be1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f65ecdc-0daf-4d05-8243-0eb73b0be448}" ma:internalName="TaxCatchAll" ma:showField="CatchAllData" ma:web="977fdbaa-11c5-4674-9340-347ad28be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5F7E3-2DCF-4FA1-8F04-ACB3FE5748E0}">
  <ds:schemaRefs>
    <ds:schemaRef ds:uri="http://schemas.microsoft.com/office/2006/documentManagement/types"/>
    <ds:schemaRef ds:uri="http://purl.org/dc/dcmitype/"/>
    <ds:schemaRef ds:uri="http://purl.org/dc/elements/1.1/"/>
    <ds:schemaRef ds:uri="7a99552a-e814-4c8a-aae9-1b8720b52a62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77fdbaa-11c5-4674-9340-347ad28be1b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74692A-D548-4C12-B8FC-988B308C4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99552a-e814-4c8a-aae9-1b8720b52a62"/>
    <ds:schemaRef ds:uri="977fdbaa-11c5-4674-9340-347ad28be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FBEAB8-9543-4216-8AB7-C7FDE40E30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Londerzeel</Template>
  <TotalTime>0</TotalTime>
  <Words>691</Words>
  <Application>Microsoft Office PowerPoint</Application>
  <PresentationFormat>Breedbeeld</PresentationFormat>
  <Paragraphs>106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Kantoorthema</vt:lpstr>
      <vt:lpstr>PowerPoint-presentatie</vt:lpstr>
      <vt:lpstr>Samenaankoop laadpalen</vt:lpstr>
      <vt:lpstr>Samenaankoop laadpalen</vt:lpstr>
      <vt:lpstr>Samenaankoop laadpalen</vt:lpstr>
      <vt:lpstr>Samenaankoop laadpalen</vt:lpstr>
      <vt:lpstr>Samenaankoop laadpalen</vt:lpstr>
      <vt:lpstr>Samenaankoop laadpalen</vt:lpstr>
      <vt:lpstr>Samenaankoop laadpalen</vt:lpstr>
      <vt:lpstr>Samenaankoop laadpalen</vt:lpstr>
      <vt:lpstr>Samenaankoop laadpalen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 Van den Bogaert</dc:creator>
  <cp:lastModifiedBy>Lut Verhas</cp:lastModifiedBy>
  <cp:revision>8</cp:revision>
  <dcterms:created xsi:type="dcterms:W3CDTF">2024-07-25T12:40:28Z</dcterms:created>
  <dcterms:modified xsi:type="dcterms:W3CDTF">2025-06-04T12:26:45Z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0x01010087BBF756ECBECF4AA49D41FE0EE0CE67</vt:lpwstr>
  </property>
</Properties>
</file>